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4" r:id="rId6"/>
    <p:sldId id="268" r:id="rId7"/>
    <p:sldId id="260" r:id="rId8"/>
    <p:sldId id="266"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54"/>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D855B-1CAF-AF39-18DD-933BE7BAFE4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1D091A0-48D9-8FB0-25AB-B9669E7F4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0356307-1CAB-4E78-62BD-6DBE00CC3BE7}"/>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7DE0004E-DA37-DA72-1D72-31138D7F51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9CB5A1-AA6B-420E-5097-89CD267E2845}"/>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3506845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3B154-CD58-BFB6-1CBA-DD844DBF172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9265EF6-575A-B9EC-CA68-9FC3298D4A5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65439C-7709-B8E5-77CE-F1B32640B695}"/>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5030C93A-7D0C-D9EC-AFB5-74D93027E3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787ADF-C73C-3209-2709-3864DC9B40CF}"/>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110792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B0BEAB5-3BFF-26BD-DE96-4AB75105667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A1580D-C31D-49A5-6197-8733F9D4217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381EF0-AFBD-9821-F44F-A18D6DD499B0}"/>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5D9131D5-24A5-E4C1-467C-B95F48D8AB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2932FB-A52C-0329-AB22-707D4E9CB63D}"/>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3812174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418E6-1B41-4A5A-F5ED-4F3F77B8E8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4CC317-8867-8E1E-F456-4CDC368DD61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58FE5B-244B-5A91-DF23-597E666B3C0B}"/>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9CBCF81A-561D-AEB8-521B-4521E00497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2C3D13-54D7-E28C-4E78-4CD4CEB6FA3B}"/>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3156166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BA423-2A81-8530-572A-6BE837E7BC9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82258DD-92A2-29D3-3065-B49A69C32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8211256-36DB-CAC4-23C7-69A08B613ED6}"/>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0569F63C-BECB-4B95-25FA-AC8499E0B8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603EF9-C54C-E5DD-A408-C881BEE83C3D}"/>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283538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DD319-0259-3646-85C4-D3E853FE706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DEEAEC-51E7-6DC8-35FA-F6E02B8AB66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0E6D377-A881-051F-CED0-C2FB42BB3C1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FC759F8-232F-7024-9B39-D7502465876D}"/>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6" name="Fußzeilenplatzhalter 5">
            <a:extLst>
              <a:ext uri="{FF2B5EF4-FFF2-40B4-BE49-F238E27FC236}">
                <a16:creationId xmlns:a16="http://schemas.microsoft.com/office/drawing/2014/main" id="{60312F29-D337-A66B-21F8-4F620CB580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A74B26-126E-D1EB-E476-AF63E7B5E847}"/>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3102521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B0481-8956-C066-3A2F-0DBA692D71D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0DA62F0-FFC5-CEDC-26ED-5B79A5CAC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5A8CD8C-D675-2C47-344F-C912FAE297F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F8E9330-24CD-AEDD-4936-4970DF9A2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0F3CBF3-9DAB-E78E-77B2-4BC683C9828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4AC328-F24F-64B2-3A21-A838F81CD451}"/>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8" name="Fußzeilenplatzhalter 7">
            <a:extLst>
              <a:ext uri="{FF2B5EF4-FFF2-40B4-BE49-F238E27FC236}">
                <a16:creationId xmlns:a16="http://schemas.microsoft.com/office/drawing/2014/main" id="{14013E52-0959-2687-81A3-22D1F926284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39FC604-B844-D6FF-CF53-5EBE012DA6E3}"/>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2447569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16B3F-82D0-4977-B285-2B9925A11B7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A5AF3D-566A-AEE1-BBCF-F026F41A624D}"/>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4" name="Fußzeilenplatzhalter 3">
            <a:extLst>
              <a:ext uri="{FF2B5EF4-FFF2-40B4-BE49-F238E27FC236}">
                <a16:creationId xmlns:a16="http://schemas.microsoft.com/office/drawing/2014/main" id="{2BB5A811-7805-1811-7DAB-07CEABC3D00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0DFEBF-F98F-99FC-6BAC-FEBA447ABABA}"/>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699398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642E1EF-7D53-3659-D381-55A8395A2E5F}"/>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3" name="Fußzeilenplatzhalter 2">
            <a:extLst>
              <a:ext uri="{FF2B5EF4-FFF2-40B4-BE49-F238E27FC236}">
                <a16:creationId xmlns:a16="http://schemas.microsoft.com/office/drawing/2014/main" id="{87A81AB1-043E-C469-B7DC-A4A494EAEAA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D930AAE-E3A6-9C1B-33FA-D93B4C9C1FD3}"/>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3340451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4547B-5521-89DF-C5A8-B18C712A830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2E5BD0E-1173-779D-4A39-472F007AB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137F2EE-684E-2C51-1DAB-430B82FBC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CD95AD9-BBA0-A731-80F6-C676EC590888}"/>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6" name="Fußzeilenplatzhalter 5">
            <a:extLst>
              <a:ext uri="{FF2B5EF4-FFF2-40B4-BE49-F238E27FC236}">
                <a16:creationId xmlns:a16="http://schemas.microsoft.com/office/drawing/2014/main" id="{977717AA-86BE-8DE1-99DC-5677CE78424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F8A84F9-44FC-EC2F-9E5B-8319A45A0E2C}"/>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559502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3AB96-FFB4-6341-C7CE-91C8D75A46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BF6E732-35BF-F746-611F-27E666EDC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70A44F0-0ECB-45C8-8382-8A9A40E72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F84166-A3E4-0948-BD61-9B01ECD56041}"/>
              </a:ext>
            </a:extLst>
          </p:cNvPr>
          <p:cNvSpPr>
            <a:spLocks noGrp="1"/>
          </p:cNvSpPr>
          <p:nvPr>
            <p:ph type="dt" sz="half" idx="10"/>
          </p:nvPr>
        </p:nvSpPr>
        <p:spPr/>
        <p:txBody>
          <a:bodyPr/>
          <a:lstStyle/>
          <a:p>
            <a:fld id="{7F096FC2-9B52-422C-9383-28D248215E5E}" type="datetimeFigureOut">
              <a:rPr lang="de-DE" smtClean="0"/>
              <a:t>24.05.2023</a:t>
            </a:fld>
            <a:endParaRPr lang="de-DE"/>
          </a:p>
        </p:txBody>
      </p:sp>
      <p:sp>
        <p:nvSpPr>
          <p:cNvPr id="6" name="Fußzeilenplatzhalter 5">
            <a:extLst>
              <a:ext uri="{FF2B5EF4-FFF2-40B4-BE49-F238E27FC236}">
                <a16:creationId xmlns:a16="http://schemas.microsoft.com/office/drawing/2014/main" id="{AB128D6D-FF5E-C1ED-343B-AFB5BA9E6FC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A0251B4-95C9-23C5-F057-DD3A1DD98B96}"/>
              </a:ext>
            </a:extLst>
          </p:cNvPr>
          <p:cNvSpPr>
            <a:spLocks noGrp="1"/>
          </p:cNvSpPr>
          <p:nvPr>
            <p:ph type="sldNum" sz="quarter" idx="12"/>
          </p:nvPr>
        </p:nvSpPr>
        <p:spPr/>
        <p:txBody>
          <a:bodyPr/>
          <a:lstStyle/>
          <a:p>
            <a:fld id="{03CCB52E-1CB0-449A-A988-F8D091A8FEDB}" type="slidenum">
              <a:rPr lang="de-DE" smtClean="0"/>
              <a:t>‹Nr.›</a:t>
            </a:fld>
            <a:endParaRPr lang="de-DE"/>
          </a:p>
        </p:txBody>
      </p:sp>
    </p:spTree>
    <p:extLst>
      <p:ext uri="{BB962C8B-B14F-4D97-AF65-F5344CB8AC3E}">
        <p14:creationId xmlns:p14="http://schemas.microsoft.com/office/powerpoint/2010/main" val="1439283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8735D0D-D3B2-8CC7-EA5E-27B2394B0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6F71C8F-9335-BF46-1647-259536886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FD8B60-2928-1848-128E-7E11E6FA9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96FC2-9B52-422C-9383-28D248215E5E}" type="datetimeFigureOut">
              <a:rPr lang="de-DE" smtClean="0"/>
              <a:t>24.05.2023</a:t>
            </a:fld>
            <a:endParaRPr lang="de-DE"/>
          </a:p>
        </p:txBody>
      </p:sp>
      <p:sp>
        <p:nvSpPr>
          <p:cNvPr id="5" name="Fußzeilenplatzhalter 4">
            <a:extLst>
              <a:ext uri="{FF2B5EF4-FFF2-40B4-BE49-F238E27FC236}">
                <a16:creationId xmlns:a16="http://schemas.microsoft.com/office/drawing/2014/main" id="{8E10E6C2-A2DF-0712-087F-2440E8D7B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C560758-B1B0-20EF-7F18-A5F6047AE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CB52E-1CB0-449A-A988-F8D091A8FEDB}" type="slidenum">
              <a:rPr lang="de-DE" smtClean="0"/>
              <a:t>‹Nr.›</a:t>
            </a:fld>
            <a:endParaRPr lang="de-DE"/>
          </a:p>
        </p:txBody>
      </p:sp>
    </p:spTree>
    <p:extLst>
      <p:ext uri="{BB962C8B-B14F-4D97-AF65-F5344CB8AC3E}">
        <p14:creationId xmlns:p14="http://schemas.microsoft.com/office/powerpoint/2010/main" val="87352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www.djk-bundessportfest.d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djkessen.de/" TargetMode="External"/><Relationship Id="rId5" Type="http://schemas.openxmlformats.org/officeDocument/2006/relationships/hyperlink" Target="mailto:info@djkessen.de" TargetMode="External"/><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581BA5-35F4-EED9-90D8-285D7DA74CDD}"/>
              </a:ext>
            </a:extLst>
          </p:cNvPr>
          <p:cNvSpPr/>
          <p:nvPr/>
        </p:nvSpPr>
        <p:spPr>
          <a:xfrm>
            <a:off x="0" y="0"/>
            <a:ext cx="12192000" cy="685800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rn sans light"/>
            </a:endParaRPr>
          </a:p>
        </p:txBody>
      </p:sp>
      <p:pic>
        <p:nvPicPr>
          <p:cNvPr id="12" name="Grafik 11">
            <a:extLst>
              <a:ext uri="{FF2B5EF4-FFF2-40B4-BE49-F238E27FC236}">
                <a16:creationId xmlns:a16="http://schemas.microsoft.com/office/drawing/2014/main" id="{BFF5CC55-7100-3BAA-8010-DC4C95393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0" y="-1746289"/>
            <a:ext cx="7982804" cy="7982804"/>
          </a:xfrm>
          <a:prstGeom prst="rect">
            <a:avLst/>
          </a:prstGeom>
        </p:spPr>
      </p:pic>
      <p:sp>
        <p:nvSpPr>
          <p:cNvPr id="5" name="Rechteck 4">
            <a:extLst>
              <a:ext uri="{FF2B5EF4-FFF2-40B4-BE49-F238E27FC236}">
                <a16:creationId xmlns:a16="http://schemas.microsoft.com/office/drawing/2014/main" id="{8580BEF0-C39E-6A0B-124D-6270DA767DA8}"/>
              </a:ext>
            </a:extLst>
          </p:cNvPr>
          <p:cNvSpPr/>
          <p:nvPr/>
        </p:nvSpPr>
        <p:spPr>
          <a:xfrm>
            <a:off x="0" y="0"/>
            <a:ext cx="12192000" cy="1115736"/>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041DDCEE-0A09-E398-3B95-361B44101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607" y="3722982"/>
            <a:ext cx="4761905" cy="4761905"/>
          </a:xfrm>
          <a:prstGeom prst="rect">
            <a:avLst/>
          </a:prstGeom>
        </p:spPr>
      </p:pic>
      <p:pic>
        <p:nvPicPr>
          <p:cNvPr id="11" name="Grafik 10">
            <a:extLst>
              <a:ext uri="{FF2B5EF4-FFF2-40B4-BE49-F238E27FC236}">
                <a16:creationId xmlns:a16="http://schemas.microsoft.com/office/drawing/2014/main" id="{FC478729-0A1F-7A10-A740-85947F8EC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196" y="5320945"/>
            <a:ext cx="3306746" cy="3306746"/>
          </a:xfrm>
          <a:prstGeom prst="rect">
            <a:avLst/>
          </a:prstGeom>
        </p:spPr>
      </p:pic>
      <p:pic>
        <p:nvPicPr>
          <p:cNvPr id="9" name="Grafik 8">
            <a:extLst>
              <a:ext uri="{FF2B5EF4-FFF2-40B4-BE49-F238E27FC236}">
                <a16:creationId xmlns:a16="http://schemas.microsoft.com/office/drawing/2014/main" id="{25287B1B-AFD3-9EDA-CD64-DAF68E0FF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161" y="312836"/>
            <a:ext cx="6534684" cy="6534684"/>
          </a:xfrm>
          <a:prstGeom prst="rect">
            <a:avLst/>
          </a:prstGeom>
        </p:spPr>
      </p:pic>
      <p:sp>
        <p:nvSpPr>
          <p:cNvPr id="14" name="Textfeld 13">
            <a:extLst>
              <a:ext uri="{FF2B5EF4-FFF2-40B4-BE49-F238E27FC236}">
                <a16:creationId xmlns:a16="http://schemas.microsoft.com/office/drawing/2014/main" id="{DDF27023-B9C9-1D33-165A-55102B3C0CE1}"/>
              </a:ext>
            </a:extLst>
          </p:cNvPr>
          <p:cNvSpPr txBox="1"/>
          <p:nvPr/>
        </p:nvSpPr>
        <p:spPr>
          <a:xfrm>
            <a:off x="952592" y="1804519"/>
            <a:ext cx="5585530" cy="3416320"/>
          </a:xfrm>
          <a:prstGeom prst="rect">
            <a:avLst/>
          </a:prstGeom>
          <a:noFill/>
        </p:spPr>
        <p:txBody>
          <a:bodyPr wrap="square" rtlCol="0">
            <a:spAutoFit/>
          </a:bodyPr>
          <a:lstStyle/>
          <a:p>
            <a:pPr algn="ctr"/>
            <a:r>
              <a:rPr lang="de-DE" sz="3600"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HERZLICH WILLKOMMEN</a:t>
            </a:r>
          </a:p>
          <a:p>
            <a:pPr algn="ctr"/>
            <a:r>
              <a:rPr lang="de-DE" sz="3600"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zum Infoabend </a:t>
            </a:r>
          </a:p>
          <a:p>
            <a:pPr algn="ctr"/>
            <a:endParaRPr lang="de-DE" sz="3600" dirty="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de-DE" sz="36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de-DE" sz="3600" b="1" dirty="0">
                <a:solidFill>
                  <a:srgbClr val="008854"/>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24. Mai 2023, 18.30 Uhr</a:t>
            </a:r>
            <a:br>
              <a:rPr lang="de-DE" sz="3600" dirty="0">
                <a:latin typeface="Open Sans Light" panose="020B0306030504020204" pitchFamily="34" charset="0"/>
                <a:ea typeface="Open Sans Light" panose="020B0306030504020204" pitchFamily="34" charset="0"/>
                <a:cs typeface="Open Sans Light" panose="020B0306030504020204" pitchFamily="34" charset="0"/>
              </a:rPr>
            </a:br>
            <a:endParaRPr lang="de-DE" sz="3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feld 14">
            <a:extLst>
              <a:ext uri="{FF2B5EF4-FFF2-40B4-BE49-F238E27FC236}">
                <a16:creationId xmlns:a16="http://schemas.microsoft.com/office/drawing/2014/main" id="{88CE093B-8954-1954-DD31-410E3797FAE8}"/>
              </a:ext>
            </a:extLst>
          </p:cNvPr>
          <p:cNvSpPr txBox="1"/>
          <p:nvPr/>
        </p:nvSpPr>
        <p:spPr>
          <a:xfrm>
            <a:off x="573230" y="5842324"/>
            <a:ext cx="7588665" cy="523220"/>
          </a:xfrm>
          <a:prstGeom prst="rect">
            <a:avLst/>
          </a:prstGeom>
          <a:noFill/>
        </p:spPr>
        <p:txBody>
          <a:bodyPr wrap="square" rtlCol="0">
            <a:spAutoFit/>
          </a:bodyPr>
          <a:lstStyle/>
          <a:p>
            <a:r>
              <a:rPr lang="de-DE" sz="2800" b="1" dirty="0">
                <a:solidFill>
                  <a:srgbClr val="008854"/>
                </a:solidFill>
                <a:effectLst>
                  <a:outerShdw blurRad="38100" dist="38100" dir="2700000" algn="tl">
                    <a:srgbClr val="000000">
                      <a:alpha val="43137"/>
                    </a:srgbClr>
                  </a:outerShdw>
                </a:effectLst>
                <a:latin typeface="OPern sans light"/>
              </a:rPr>
              <a:t>DJK DIÖZESANVERBAND ESSEN E.V.</a:t>
            </a:r>
          </a:p>
        </p:txBody>
      </p:sp>
      <p:sp>
        <p:nvSpPr>
          <p:cNvPr id="16" name="Textfeld 15">
            <a:extLst>
              <a:ext uri="{FF2B5EF4-FFF2-40B4-BE49-F238E27FC236}">
                <a16:creationId xmlns:a16="http://schemas.microsoft.com/office/drawing/2014/main" id="{7A962D0B-BDC2-6A50-993B-D51A987FDE0E}"/>
              </a:ext>
            </a:extLst>
          </p:cNvPr>
          <p:cNvSpPr txBox="1"/>
          <p:nvPr/>
        </p:nvSpPr>
        <p:spPr>
          <a:xfrm>
            <a:off x="952592" y="2966757"/>
            <a:ext cx="5742773" cy="369332"/>
          </a:xfrm>
          <a:prstGeom prst="rect">
            <a:avLst/>
          </a:prstGeom>
          <a:noFill/>
        </p:spPr>
        <p:txBody>
          <a:bodyPr wrap="square" rtlCol="0">
            <a:spAutoFit/>
          </a:bodyPr>
          <a:lstStyle/>
          <a:p>
            <a:r>
              <a:rPr lang="de-DE" dirty="0">
                <a:latin typeface="Open Sans Light" panose="020B0306030504020204" pitchFamily="34" charset="0"/>
                <a:ea typeface="Open Sans Light" panose="020B0306030504020204" pitchFamily="34" charset="0"/>
                <a:cs typeface="Open Sans Light" panose="020B0306030504020204" pitchFamily="34" charset="0"/>
              </a:rPr>
              <a:t>20. DJK Bundessportfest 2026 – zu Gast im DV Essen</a:t>
            </a:r>
          </a:p>
        </p:txBody>
      </p:sp>
      <p:sp>
        <p:nvSpPr>
          <p:cNvPr id="17" name="Textfeld 16">
            <a:extLst>
              <a:ext uri="{FF2B5EF4-FFF2-40B4-BE49-F238E27FC236}">
                <a16:creationId xmlns:a16="http://schemas.microsoft.com/office/drawing/2014/main" id="{A6A67020-024A-6751-7EB7-FEBA403AA30E}"/>
              </a:ext>
            </a:extLst>
          </p:cNvPr>
          <p:cNvSpPr txBox="1"/>
          <p:nvPr/>
        </p:nvSpPr>
        <p:spPr>
          <a:xfrm>
            <a:off x="649481" y="399078"/>
            <a:ext cx="11152261" cy="338554"/>
          </a:xfrm>
          <a:prstGeom prst="rect">
            <a:avLst/>
          </a:prstGeom>
          <a:noFill/>
        </p:spPr>
        <p:txBody>
          <a:bodyPr wrap="square" rtlCol="0">
            <a:spAutoFit/>
          </a:bodyPr>
          <a:lstStyle/>
          <a:p>
            <a:r>
              <a:rPr lang="de-DE"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DJK Diözesanverband Essen e.V. • Planckstr. 42 • 45147 Essen • Tel. +49 201 23 59 60 Mail:  • info@djkessen.de</a:t>
            </a:r>
          </a:p>
        </p:txBody>
      </p:sp>
      <p:pic>
        <p:nvPicPr>
          <p:cNvPr id="8" name="Grafik 7">
            <a:extLst>
              <a:ext uri="{FF2B5EF4-FFF2-40B4-BE49-F238E27FC236}">
                <a16:creationId xmlns:a16="http://schemas.microsoft.com/office/drawing/2014/main" id="{7F4F8363-1B66-D616-F7BF-E6E806C4E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5226" y="1497901"/>
            <a:ext cx="4164554" cy="4164554"/>
          </a:xfrm>
          <a:prstGeom prst="rect">
            <a:avLst/>
          </a:prstGeom>
        </p:spPr>
      </p:pic>
    </p:spTree>
    <p:extLst>
      <p:ext uri="{BB962C8B-B14F-4D97-AF65-F5344CB8AC3E}">
        <p14:creationId xmlns:p14="http://schemas.microsoft.com/office/powerpoint/2010/main" val="3247149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210795" y="207234"/>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2" name="20. DJK-Bundessportfest">
            <a:hlinkClick r:id="" action="ppaction://media"/>
            <a:extLst>
              <a:ext uri="{FF2B5EF4-FFF2-40B4-BE49-F238E27FC236}">
                <a16:creationId xmlns:a16="http://schemas.microsoft.com/office/drawing/2014/main" id="{0A29D4FE-B5DB-AE97-5013-42E72D2C2E19}"/>
              </a:ext>
            </a:extLst>
          </p:cNvPr>
          <p:cNvPicPr>
            <a:picLocks noChangeAspect="1"/>
          </p:cNvPicPr>
          <p:nvPr>
            <a:videoFile r:link="rId2"/>
            <p:extLst>
              <p:ext uri="{DAA4B4D4-6D71-4841-9C94-3DE7FCFB9230}">
                <p14:media xmlns:p14="http://schemas.microsoft.com/office/powerpoint/2010/main" r:embed="rId1">
                  <p14:fade in="750"/>
                </p14:media>
              </p:ext>
            </p:extLst>
          </p:nvPr>
        </p:nvPicPr>
        <p:blipFill>
          <a:blip r:embed="rId6"/>
          <a:stretch>
            <a:fillRect/>
          </a:stretch>
        </p:blipFill>
        <p:spPr>
          <a:xfrm>
            <a:off x="3513733" y="1601160"/>
            <a:ext cx="5553634" cy="465316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837808"/>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13" name="Textfeld 12">
            <a:extLst>
              <a:ext uri="{FF2B5EF4-FFF2-40B4-BE49-F238E27FC236}">
                <a16:creationId xmlns:a16="http://schemas.microsoft.com/office/drawing/2014/main" id="{D89A95FC-7480-9AE1-E500-BA62DB266ED3}"/>
              </a:ext>
            </a:extLst>
          </p:cNvPr>
          <p:cNvSpPr txBox="1"/>
          <p:nvPr/>
        </p:nvSpPr>
        <p:spPr>
          <a:xfrm>
            <a:off x="1237068" y="771686"/>
            <a:ext cx="1581188" cy="584775"/>
          </a:xfrm>
          <a:prstGeom prst="rect">
            <a:avLst/>
          </a:prstGeom>
          <a:noFill/>
        </p:spPr>
        <p:txBody>
          <a:bodyPr wrap="square" rtlCol="0">
            <a:spAutoFit/>
          </a:bodyPr>
          <a:lstStyle/>
          <a:p>
            <a:r>
              <a:rPr lang="de-DE" sz="3200" b="1" dirty="0">
                <a:effectLst>
                  <a:outerShdw blurRad="38100" dist="38100" dir="2700000" algn="tl">
                    <a:srgbClr val="000000">
                      <a:alpha val="43137"/>
                    </a:srgbClr>
                  </a:outerShdw>
                </a:effectLst>
                <a:latin typeface="OPern sans light"/>
              </a:rPr>
              <a:t>Intro</a:t>
            </a:r>
          </a:p>
        </p:txBody>
      </p:sp>
      <p:pic>
        <p:nvPicPr>
          <p:cNvPr id="12" name="Grafik 11">
            <a:extLst>
              <a:ext uri="{FF2B5EF4-FFF2-40B4-BE49-F238E27FC236}">
                <a16:creationId xmlns:a16="http://schemas.microsoft.com/office/drawing/2014/main" id="{2CD503BA-D306-B4F9-C7D9-50B6FCF40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06" y="1632304"/>
            <a:ext cx="2380952" cy="2380952"/>
          </a:xfrm>
          <a:prstGeom prst="rect">
            <a:avLst/>
          </a:prstGeom>
        </p:spPr>
      </p:pic>
    </p:spTree>
    <p:extLst>
      <p:ext uri="{BB962C8B-B14F-4D97-AF65-F5344CB8AC3E}">
        <p14:creationId xmlns:p14="http://schemas.microsoft.com/office/powerpoint/2010/main" val="1569795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193814" y="138869"/>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4" y="-1902386"/>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13" name="Textfeld 12">
            <a:extLst>
              <a:ext uri="{FF2B5EF4-FFF2-40B4-BE49-F238E27FC236}">
                <a16:creationId xmlns:a16="http://schemas.microsoft.com/office/drawing/2014/main" id="{D89A95FC-7480-9AE1-E500-BA62DB266ED3}"/>
              </a:ext>
            </a:extLst>
          </p:cNvPr>
          <p:cNvSpPr txBox="1"/>
          <p:nvPr/>
        </p:nvSpPr>
        <p:spPr>
          <a:xfrm>
            <a:off x="1275879" y="802463"/>
            <a:ext cx="2420941" cy="584775"/>
          </a:xfrm>
          <a:prstGeom prst="rect">
            <a:avLst/>
          </a:prstGeom>
          <a:noFill/>
        </p:spPr>
        <p:txBody>
          <a:bodyPr wrap="square" rtlCol="0">
            <a:spAutoFit/>
          </a:bodyPr>
          <a:lstStyle/>
          <a:p>
            <a:r>
              <a:rPr lang="de-DE" sz="3200" b="1" dirty="0">
                <a:effectLst>
                  <a:outerShdw blurRad="38100" dist="38100" dir="2700000" algn="tl">
                    <a:srgbClr val="000000">
                      <a:alpha val="43137"/>
                    </a:srgbClr>
                  </a:outerShdw>
                </a:effectLst>
                <a:latin typeface="OPern sans light"/>
              </a:rPr>
              <a:t>Das Event</a:t>
            </a:r>
          </a:p>
        </p:txBody>
      </p:sp>
      <p:sp>
        <p:nvSpPr>
          <p:cNvPr id="3" name="Textfeld 2">
            <a:extLst>
              <a:ext uri="{FF2B5EF4-FFF2-40B4-BE49-F238E27FC236}">
                <a16:creationId xmlns:a16="http://schemas.microsoft.com/office/drawing/2014/main" id="{170D6234-9917-F07C-575B-F196359CF7C6}"/>
              </a:ext>
            </a:extLst>
          </p:cNvPr>
          <p:cNvSpPr txBox="1"/>
          <p:nvPr/>
        </p:nvSpPr>
        <p:spPr>
          <a:xfrm>
            <a:off x="1582793" y="2338134"/>
            <a:ext cx="8715364" cy="4139595"/>
          </a:xfrm>
          <a:prstGeom prst="rect">
            <a:avLst/>
          </a:prstGeom>
          <a:noFill/>
        </p:spPr>
        <p:txBody>
          <a:bodyPr wrap="square" rtlCol="0">
            <a:spAutoFit/>
          </a:bodyPr>
          <a:lstStyle/>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Das DJK-Bundessportfest ist die bedeutendste und größte wiederkehrende Veranstaltung unseres Verbandes. Hier tragen unsere besten Sportlerinnen und Sportler ihre verbandsinternen deutschen Meisterschaften in ca. 20 Sportarten aus.</a:t>
            </a:r>
          </a:p>
          <a:p>
            <a:pPr>
              <a:lnSpc>
                <a:spcPct val="150000"/>
              </a:lnSpc>
            </a:pPr>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Das DJK-Bundessportfest findet alle vier Jahre, jeweils über Pfingsten statt. Und ebenso olympisch wie der Rhythmus ist auch das Flair der Veranstaltung. Rund 4000 junge Athletinnen und Athleten, dazu noch einmal über 1000 Betreuer und Fans kommen zusammen, um den DJK-Geist zu spüren. Sie kämpfen um Medaillen, erleben Gemeinschaft im Wettkampf sowie bei den abendlichen Veranstaltungen und feiern mit der großen DJK-Familie sowie dem Bischof oder Weihbischof der gastgebenden Diözese den Pfingstgottesdienst. Seit 1950 begeistert die einzigartige Mischung aus Titelkämpfen, Happening und Spiritualität unsere Mitglieder.</a:t>
            </a:r>
          </a:p>
          <a:p>
            <a:br>
              <a:rPr lang="de-DE" dirty="0"/>
            </a:br>
            <a:endParaRPr lang="de-DE" sz="1400" dirty="0"/>
          </a:p>
        </p:txBody>
      </p:sp>
    </p:spTree>
    <p:extLst>
      <p:ext uri="{BB962C8B-B14F-4D97-AF65-F5344CB8AC3E}">
        <p14:creationId xmlns:p14="http://schemas.microsoft.com/office/powerpoint/2010/main" val="49408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183382" y="207235"/>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4" y="-1902386"/>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13" name="Textfeld 12">
            <a:extLst>
              <a:ext uri="{FF2B5EF4-FFF2-40B4-BE49-F238E27FC236}">
                <a16:creationId xmlns:a16="http://schemas.microsoft.com/office/drawing/2014/main" id="{D89A95FC-7480-9AE1-E500-BA62DB266ED3}"/>
              </a:ext>
            </a:extLst>
          </p:cNvPr>
          <p:cNvSpPr txBox="1"/>
          <p:nvPr/>
        </p:nvSpPr>
        <p:spPr>
          <a:xfrm>
            <a:off x="431897" y="638890"/>
            <a:ext cx="5597170" cy="584775"/>
          </a:xfrm>
          <a:prstGeom prst="rect">
            <a:avLst/>
          </a:prstGeom>
          <a:noFill/>
        </p:spPr>
        <p:txBody>
          <a:bodyPr wrap="square" rtlCol="0">
            <a:spAutoFit/>
          </a:bodyPr>
          <a:lstStyle/>
          <a:p>
            <a:r>
              <a:rPr lang="de-DE" sz="3200" b="1" dirty="0">
                <a:effectLst>
                  <a:outerShdw blurRad="38100" dist="38100" dir="2700000" algn="tl">
                    <a:srgbClr val="000000">
                      <a:alpha val="43137"/>
                    </a:srgbClr>
                  </a:outerShdw>
                </a:effectLst>
                <a:latin typeface="OPern sans light"/>
              </a:rPr>
              <a:t>Zahlen, Daten &amp; Fakten</a:t>
            </a:r>
          </a:p>
        </p:txBody>
      </p:sp>
      <p:sp>
        <p:nvSpPr>
          <p:cNvPr id="3" name="Textfeld 2">
            <a:extLst>
              <a:ext uri="{FF2B5EF4-FFF2-40B4-BE49-F238E27FC236}">
                <a16:creationId xmlns:a16="http://schemas.microsoft.com/office/drawing/2014/main" id="{170D6234-9917-F07C-575B-F196359CF7C6}"/>
              </a:ext>
            </a:extLst>
          </p:cNvPr>
          <p:cNvSpPr txBox="1"/>
          <p:nvPr/>
        </p:nvSpPr>
        <p:spPr>
          <a:xfrm>
            <a:off x="1590864" y="2099897"/>
            <a:ext cx="8715364" cy="954107"/>
          </a:xfrm>
          <a:prstGeom prst="rect">
            <a:avLst/>
          </a:prstGeom>
          <a:noFill/>
        </p:spPr>
        <p:txBody>
          <a:bodyPr wrap="square" rtlCol="0">
            <a:spAutoFit/>
          </a:bodyPr>
          <a:lstStyle/>
          <a:p>
            <a:r>
              <a:rPr lang="de-DE" sz="14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Wie</a:t>
            </a:r>
            <a:r>
              <a:rPr lang="de-DE" sz="1400" dirty="0">
                <a:latin typeface="Open Sans Light" panose="020B0306030504020204" pitchFamily="34" charset="0"/>
                <a:ea typeface="Open Sans Light" panose="020B0306030504020204" pitchFamily="34" charset="0"/>
                <a:cs typeface="Open Sans Light" panose="020B0306030504020204" pitchFamily="34" charset="0"/>
              </a:rPr>
              <a:t> heißt die Veranstaltung:</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20. DJK-Bundessportfest / Deutsche DJK-Meisterschaften</a:t>
            </a:r>
            <a:br>
              <a:rPr lang="de-DE" sz="1400" dirty="0">
                <a:latin typeface="Open Sans Light" panose="020B0306030504020204" pitchFamily="34" charset="0"/>
                <a:ea typeface="Open Sans Light" panose="020B0306030504020204" pitchFamily="34" charset="0"/>
                <a:cs typeface="Open Sans Light" panose="020B0306030504020204" pitchFamily="34" charset="0"/>
              </a:rPr>
            </a:br>
            <a:r>
              <a:rPr lang="de-DE" sz="1400" dirty="0">
                <a:latin typeface="Open Sans Light" panose="020B0306030504020204" pitchFamily="34" charset="0"/>
                <a:ea typeface="Open Sans Light" panose="020B0306030504020204" pitchFamily="34" charset="0"/>
                <a:cs typeface="Open Sans Light" panose="020B0306030504020204" pitchFamily="34" charset="0"/>
              </a:rPr>
              <a:t>in ca. 20 Sportarten mit inklusiven Wettbewerben für SportlerInnen mit und ohne Handicap</a:t>
            </a:r>
            <a:br>
              <a:rPr lang="de-DE" dirty="0"/>
            </a:br>
            <a:r>
              <a:rPr lang="de-DE" sz="1400" dirty="0"/>
              <a:t>_______________________________________________________________________________________________</a:t>
            </a:r>
          </a:p>
        </p:txBody>
      </p:sp>
      <p:sp>
        <p:nvSpPr>
          <p:cNvPr id="6" name="Textfeld 5">
            <a:extLst>
              <a:ext uri="{FF2B5EF4-FFF2-40B4-BE49-F238E27FC236}">
                <a16:creationId xmlns:a16="http://schemas.microsoft.com/office/drawing/2014/main" id="{98043706-89AF-C80E-2D09-A5F528A00BF4}"/>
              </a:ext>
            </a:extLst>
          </p:cNvPr>
          <p:cNvSpPr txBox="1"/>
          <p:nvPr/>
        </p:nvSpPr>
        <p:spPr>
          <a:xfrm>
            <a:off x="1592335" y="3126183"/>
            <a:ext cx="8802410" cy="738664"/>
          </a:xfrm>
          <a:prstGeom prst="rect">
            <a:avLst/>
          </a:prstGeom>
          <a:noFill/>
        </p:spPr>
        <p:txBody>
          <a:bodyPr wrap="none" rtlCol="0">
            <a:spAutoFit/>
          </a:bodyPr>
          <a:lstStyle/>
          <a:p>
            <a:r>
              <a:rPr lang="de-DE" sz="14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Wer </a:t>
            </a:r>
            <a:r>
              <a:rPr lang="de-DE" sz="1400" dirty="0">
                <a:latin typeface="Open Sans Light" panose="020B0306030504020204" pitchFamily="34" charset="0"/>
                <a:ea typeface="Open Sans Light" panose="020B0306030504020204" pitchFamily="34" charset="0"/>
                <a:cs typeface="Open Sans Light" panose="020B0306030504020204" pitchFamily="34" charset="0"/>
              </a:rPr>
              <a:t>nimmt daran teil</a:t>
            </a:r>
            <a:r>
              <a:rPr lang="de-DE" sz="1400" b="1" dirty="0">
                <a:latin typeface="Open Sans Light" panose="020B0306030504020204" pitchFamily="34" charset="0"/>
                <a:ea typeface="Open Sans Light" panose="020B0306030504020204" pitchFamily="34" charset="0"/>
                <a:cs typeface="Open Sans Light" panose="020B0306030504020204" pitchFamily="34" charset="0"/>
              </a:rPr>
              <a:t>:</a:t>
            </a:r>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4000 bis 5000 TeilnehmerInnen aus dem gesamten Bundesgebiet</a:t>
            </a:r>
            <a:br>
              <a:rPr lang="de-DE" sz="1400" dirty="0"/>
            </a:br>
            <a:r>
              <a:rPr lang="de-DE" sz="1400" dirty="0"/>
              <a:t>_______________________________________________________________________________________________</a:t>
            </a:r>
          </a:p>
        </p:txBody>
      </p:sp>
      <p:sp>
        <p:nvSpPr>
          <p:cNvPr id="8" name="Textfeld 7">
            <a:extLst>
              <a:ext uri="{FF2B5EF4-FFF2-40B4-BE49-F238E27FC236}">
                <a16:creationId xmlns:a16="http://schemas.microsoft.com/office/drawing/2014/main" id="{F582251F-0C26-7D8D-173F-FB7BE7279C4D}"/>
              </a:ext>
            </a:extLst>
          </p:cNvPr>
          <p:cNvSpPr txBox="1"/>
          <p:nvPr/>
        </p:nvSpPr>
        <p:spPr>
          <a:xfrm>
            <a:off x="1590863" y="3901705"/>
            <a:ext cx="8876409" cy="800219"/>
          </a:xfrm>
          <a:prstGeom prst="rect">
            <a:avLst/>
          </a:prstGeom>
          <a:noFill/>
        </p:spPr>
        <p:txBody>
          <a:bodyPr wrap="square" rtlCol="0">
            <a:spAutoFit/>
          </a:bodyPr>
          <a:lstStyle/>
          <a:p>
            <a:r>
              <a:rPr lang="de-DE" sz="14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Wann </a:t>
            </a:r>
            <a:r>
              <a:rPr lang="de-DE" sz="1400" dirty="0">
                <a:latin typeface="Open Sans Light" panose="020B0306030504020204" pitchFamily="34" charset="0"/>
                <a:ea typeface="Open Sans Light" panose="020B0306030504020204" pitchFamily="34" charset="0"/>
                <a:cs typeface="Open Sans Light" panose="020B0306030504020204" pitchFamily="34" charset="0"/>
              </a:rPr>
              <a:t>findet sie statt:</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22. bis 25. Mai 2026 </a:t>
            </a:r>
            <a:br>
              <a:rPr lang="de-DE" sz="1400" dirty="0">
                <a:latin typeface="Open Sans Light" panose="020B0306030504020204" pitchFamily="34" charset="0"/>
                <a:ea typeface="Open Sans Light" panose="020B0306030504020204" pitchFamily="34" charset="0"/>
                <a:cs typeface="Open Sans Light" panose="020B0306030504020204" pitchFamily="34" charset="0"/>
              </a:rPr>
            </a:br>
            <a:r>
              <a:rPr lang="de-DE" b="1" dirty="0">
                <a:latin typeface="Open Sans Light" panose="020B0306030504020204" pitchFamily="34" charset="0"/>
                <a:ea typeface="Open Sans Light" panose="020B0306030504020204" pitchFamily="34" charset="0"/>
                <a:cs typeface="Open Sans Light" panose="020B0306030504020204" pitchFamily="34" charset="0"/>
              </a:rPr>
              <a:t>____________________________________________________________________________________________</a:t>
            </a:r>
          </a:p>
        </p:txBody>
      </p:sp>
      <p:sp>
        <p:nvSpPr>
          <p:cNvPr id="9" name="Textfeld 8">
            <a:extLst>
              <a:ext uri="{FF2B5EF4-FFF2-40B4-BE49-F238E27FC236}">
                <a16:creationId xmlns:a16="http://schemas.microsoft.com/office/drawing/2014/main" id="{C580803C-D48E-0D69-AE16-2883FA2F6ADD}"/>
              </a:ext>
            </a:extLst>
          </p:cNvPr>
          <p:cNvSpPr txBox="1"/>
          <p:nvPr/>
        </p:nvSpPr>
        <p:spPr>
          <a:xfrm>
            <a:off x="1590863" y="4724450"/>
            <a:ext cx="8876409" cy="800219"/>
          </a:xfrm>
          <a:prstGeom prst="rect">
            <a:avLst/>
          </a:prstGeom>
          <a:noFill/>
        </p:spPr>
        <p:txBody>
          <a:bodyPr wrap="square" rtlCol="0">
            <a:spAutoFit/>
          </a:bodyPr>
          <a:lstStyle/>
          <a:p>
            <a:r>
              <a:rPr lang="de-DE" sz="14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Wie </a:t>
            </a:r>
            <a:r>
              <a:rPr lang="de-DE" sz="1400" dirty="0">
                <a:latin typeface="Open Sans Light" panose="020B0306030504020204" pitchFamily="34" charset="0"/>
                <a:ea typeface="Open Sans Light" panose="020B0306030504020204" pitchFamily="34" charset="0"/>
                <a:cs typeface="Open Sans Light" panose="020B0306030504020204" pitchFamily="34" charset="0"/>
              </a:rPr>
              <a:t>ist sie organisiert &amp; strukturiert:</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ca. 20 Sportarten // Sport- &amp; Spielemeile // Gottesdienst // Disco // Festabend</a:t>
            </a:r>
            <a:br>
              <a:rPr lang="de-DE" sz="1400" dirty="0">
                <a:latin typeface="Open Sans Light" panose="020B0306030504020204" pitchFamily="34" charset="0"/>
                <a:ea typeface="Open Sans Light" panose="020B0306030504020204" pitchFamily="34" charset="0"/>
                <a:cs typeface="Open Sans Light" panose="020B0306030504020204" pitchFamily="34" charset="0"/>
              </a:rPr>
            </a:br>
            <a:r>
              <a:rPr lang="de-DE" b="1" dirty="0">
                <a:latin typeface="Open Sans Light" panose="020B0306030504020204" pitchFamily="34" charset="0"/>
                <a:ea typeface="Open Sans Light" panose="020B0306030504020204" pitchFamily="34" charset="0"/>
                <a:cs typeface="Open Sans Light" panose="020B0306030504020204" pitchFamily="34" charset="0"/>
              </a:rPr>
              <a:t>____________________________________________________________________________________________</a:t>
            </a:r>
          </a:p>
        </p:txBody>
      </p:sp>
      <p:sp>
        <p:nvSpPr>
          <p:cNvPr id="11" name="Textfeld 10">
            <a:extLst>
              <a:ext uri="{FF2B5EF4-FFF2-40B4-BE49-F238E27FC236}">
                <a16:creationId xmlns:a16="http://schemas.microsoft.com/office/drawing/2014/main" id="{0CE459DF-C0E4-430E-5CC6-7D5AECE92F6E}"/>
              </a:ext>
            </a:extLst>
          </p:cNvPr>
          <p:cNvSpPr txBox="1"/>
          <p:nvPr/>
        </p:nvSpPr>
        <p:spPr>
          <a:xfrm>
            <a:off x="1590863" y="5580597"/>
            <a:ext cx="8876409" cy="800219"/>
          </a:xfrm>
          <a:prstGeom prst="rect">
            <a:avLst/>
          </a:prstGeom>
          <a:noFill/>
        </p:spPr>
        <p:txBody>
          <a:bodyPr wrap="square" rtlCol="0">
            <a:spAutoFit/>
          </a:bodyPr>
          <a:lstStyle/>
          <a:p>
            <a:r>
              <a:rPr lang="de-DE" sz="14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Wo </a:t>
            </a:r>
            <a:r>
              <a:rPr lang="de-DE" sz="1400" dirty="0">
                <a:latin typeface="Open Sans Light" panose="020B0306030504020204" pitchFamily="34" charset="0"/>
                <a:ea typeface="Open Sans Light" panose="020B0306030504020204" pitchFamily="34" charset="0"/>
                <a:cs typeface="Open Sans Light" panose="020B0306030504020204" pitchFamily="34" charset="0"/>
              </a:rPr>
              <a:t>finden die Wettkämpfe statt:</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Essen – Nördliche Stadtbezirke // ca. 30–40 Sportstätten</a:t>
            </a:r>
            <a:br>
              <a:rPr lang="de-DE" sz="1400" dirty="0">
                <a:latin typeface="Open Sans Light" panose="020B0306030504020204" pitchFamily="34" charset="0"/>
                <a:ea typeface="Open Sans Light" panose="020B0306030504020204" pitchFamily="34" charset="0"/>
                <a:cs typeface="Open Sans Light" panose="020B0306030504020204" pitchFamily="34" charset="0"/>
              </a:rPr>
            </a:br>
            <a:r>
              <a:rPr lang="de-DE" b="1" dirty="0">
                <a:latin typeface="Open Sans Light" panose="020B0306030504020204" pitchFamily="34" charset="0"/>
                <a:ea typeface="Open Sans Light" panose="020B0306030504020204" pitchFamily="34" charset="0"/>
                <a:cs typeface="Open Sans Light" panose="020B0306030504020204" pitchFamily="34" charset="0"/>
              </a:rPr>
              <a:t>____________________________________________________________________________________________</a:t>
            </a:r>
          </a:p>
        </p:txBody>
      </p:sp>
    </p:spTree>
    <p:extLst>
      <p:ext uri="{BB962C8B-B14F-4D97-AF65-F5344CB8AC3E}">
        <p14:creationId xmlns:p14="http://schemas.microsoft.com/office/powerpoint/2010/main" val="185129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183382" y="207235"/>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4" y="-1902386"/>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35" name="Textfeld 34">
            <a:extLst>
              <a:ext uri="{FF2B5EF4-FFF2-40B4-BE49-F238E27FC236}">
                <a16:creationId xmlns:a16="http://schemas.microsoft.com/office/drawing/2014/main" id="{40547F9A-1596-6FF6-42D0-2179C0516AA7}"/>
              </a:ext>
            </a:extLst>
          </p:cNvPr>
          <p:cNvSpPr txBox="1"/>
          <p:nvPr/>
        </p:nvSpPr>
        <p:spPr>
          <a:xfrm>
            <a:off x="1659434" y="2094056"/>
            <a:ext cx="4251287" cy="4524315"/>
          </a:xfrm>
          <a:prstGeom prst="rect">
            <a:avLst/>
          </a:prstGeom>
          <a:noFill/>
        </p:spPr>
        <p:txBody>
          <a:bodyPr wrap="square" rtlCol="0">
            <a:spAutoFit/>
          </a:bodyPr>
          <a:lstStyle/>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Badminton</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Basketball</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Boule</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Darts</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Faustball</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Fußball (Männer/Frauen/Jugend)</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Gymnastik und Tanz</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Handball (Männer/Frauen/Jugend)</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Judo</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Leichtathletik</a:t>
            </a: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algn="l" rtl="0" eaLnBrk="1" fontAlgn="b" latinLnBrk="0" hangingPunct="1">
              <a:spcBef>
                <a:spcPts val="0"/>
              </a:spcBef>
              <a:spcAft>
                <a:spcPts val="0"/>
              </a:spcAft>
            </a:pPr>
            <a:endParaRPr lang="de-DE"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feld 35">
            <a:extLst>
              <a:ext uri="{FF2B5EF4-FFF2-40B4-BE49-F238E27FC236}">
                <a16:creationId xmlns:a16="http://schemas.microsoft.com/office/drawing/2014/main" id="{DCB2512B-13DB-A60C-FEE1-32471EB26FC2}"/>
              </a:ext>
            </a:extLst>
          </p:cNvPr>
          <p:cNvSpPr txBox="1"/>
          <p:nvPr/>
        </p:nvSpPr>
        <p:spPr>
          <a:xfrm>
            <a:off x="6332137" y="2088533"/>
            <a:ext cx="4007978" cy="3758529"/>
          </a:xfrm>
          <a:prstGeom prst="rect">
            <a:avLst/>
          </a:prstGeom>
          <a:noFill/>
        </p:spPr>
        <p:txBody>
          <a:bodyPr wrap="square" rtlCol="0">
            <a:spAutoFit/>
          </a:bodyPr>
          <a:lstStyle/>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Rhönradturnen</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Schach</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Schwimmen</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Sportkegeln</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Sportschiessen</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Tennis</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Tischtennis</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Turnen</a:t>
            </a:r>
          </a:p>
          <a:p>
            <a:pPr marL="285750" indent="-285750" algn="l" rtl="0" eaLnBrk="1" fontAlgn="b" latinLnBrk="0" hangingPunct="1">
              <a:lnSpc>
                <a:spcPct val="150000"/>
              </a:lnSpc>
              <a:spcBef>
                <a:spcPts val="0"/>
              </a:spcBef>
              <a:spcAft>
                <a:spcPts val="0"/>
              </a:spcAft>
              <a:buFont typeface="Wingdings" panose="05000000000000000000" pitchFamily="2" charset="2"/>
              <a:buChar char="Ø"/>
            </a:pPr>
            <a:r>
              <a:rPr lang="de-DE" b="0" i="0" u="none" strike="noStrike" kern="12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Volleyball</a:t>
            </a:r>
            <a:endParaRPr lang="de-DE" dirty="0"/>
          </a:p>
        </p:txBody>
      </p:sp>
      <p:sp>
        <p:nvSpPr>
          <p:cNvPr id="2" name="Textfeld 1">
            <a:extLst>
              <a:ext uri="{FF2B5EF4-FFF2-40B4-BE49-F238E27FC236}">
                <a16:creationId xmlns:a16="http://schemas.microsoft.com/office/drawing/2014/main" id="{A8AC68F4-68AF-192C-8D51-5F01351DCDD9}"/>
              </a:ext>
            </a:extLst>
          </p:cNvPr>
          <p:cNvSpPr txBox="1"/>
          <p:nvPr/>
        </p:nvSpPr>
        <p:spPr>
          <a:xfrm>
            <a:off x="986492" y="731143"/>
            <a:ext cx="5597170" cy="584775"/>
          </a:xfrm>
          <a:prstGeom prst="rect">
            <a:avLst/>
          </a:prstGeom>
          <a:noFill/>
        </p:spPr>
        <p:txBody>
          <a:bodyPr wrap="square" rtlCol="0">
            <a:spAutoFit/>
          </a:bodyPr>
          <a:lstStyle/>
          <a:p>
            <a:r>
              <a:rPr lang="de-DE" sz="3200" b="1" dirty="0">
                <a:effectLst>
                  <a:outerShdw blurRad="38100" dist="38100" dir="2700000" algn="tl">
                    <a:srgbClr val="000000">
                      <a:alpha val="43137"/>
                    </a:srgbClr>
                  </a:outerShdw>
                </a:effectLst>
                <a:latin typeface="OPern sans light"/>
              </a:rPr>
              <a:t>Sportarten</a:t>
            </a:r>
          </a:p>
        </p:txBody>
      </p:sp>
    </p:spTree>
    <p:extLst>
      <p:ext uri="{BB962C8B-B14F-4D97-AF65-F5344CB8AC3E}">
        <p14:creationId xmlns:p14="http://schemas.microsoft.com/office/powerpoint/2010/main" val="420074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183382" y="207235"/>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4" y="-1902386"/>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2" name="Textfeld 1">
            <a:extLst>
              <a:ext uri="{FF2B5EF4-FFF2-40B4-BE49-F238E27FC236}">
                <a16:creationId xmlns:a16="http://schemas.microsoft.com/office/drawing/2014/main" id="{984A00ED-C068-B296-8571-8A0BBA877F65}"/>
              </a:ext>
            </a:extLst>
          </p:cNvPr>
          <p:cNvSpPr txBox="1"/>
          <p:nvPr/>
        </p:nvSpPr>
        <p:spPr>
          <a:xfrm>
            <a:off x="1515454" y="2097714"/>
            <a:ext cx="9161092" cy="4259051"/>
          </a:xfrm>
          <a:prstGeom prst="rect">
            <a:avLst/>
          </a:prstGeom>
          <a:noFill/>
        </p:spPr>
        <p:txBody>
          <a:bodyPr wrap="square" rtlCol="0">
            <a:spAutoFit/>
          </a:bodyPr>
          <a:lstStyle/>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Im Revier gehört der Sport zum Leben dazu und trägt maßgeblich zur Identität bei – Sport ist nicht nur ein Hobby, sondern vielmehr eine Leidenschaft. Vor allem im Ruhrpott wird der Sport groß geschrieben und es gibt zahlreiche Möglichkeiten, sich sportlich zu betätigen. Egal ob Fußball, Basketball und Volleyball – oder Darts, Judo und Leichtathletik – hier findet jeder seine Lieblingssportart.</a:t>
            </a: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Doch nicht nur das gemeinsame Spielen und Trainieren steht im Vordergrund, sondern auch die Inklusion spielt in unserem Verband eine wichtige Rolle. Jeder und jede soll die Möglichkeit haben, am Sport teilzunehmen, unabhängig von seiner Herkunft oder körperlichen Einschränkungen.</a:t>
            </a: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Zudem gewinnt das Thema „Nachhaltigkeit“ im Bereich des Sports immer mehr an Bedeutung. Es geht darum, Ressourcen zu schonen und umweltbewusst zu handeln. Dass das geht, das wollen wir bei unserem Sportfest unter Beweis stellen.</a:t>
            </a: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Der Sport verbindet Menschen unterschiedlicher Kulturen und schafft Gemeinschaften über Grenzen hinweg. </a:t>
            </a: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Im Revier gehört der Sport zum Leben dazu und trägt maßgeblich zur Identität bei – </a:t>
            </a:r>
          </a:p>
          <a:p>
            <a:pPr>
              <a:lnSpc>
                <a:spcPct val="150000"/>
              </a:lnSpc>
            </a:pPr>
            <a:r>
              <a:rPr lang="de-DE" sz="1400" dirty="0">
                <a:latin typeface="Open Sans Light" panose="020B0306030504020204" pitchFamily="34" charset="0"/>
                <a:ea typeface="Open Sans Light" panose="020B0306030504020204" pitchFamily="34" charset="0"/>
                <a:cs typeface="Open Sans Light" panose="020B0306030504020204" pitchFamily="34" charset="0"/>
              </a:rPr>
              <a:t>inklusiv sowie nachhaltig! </a:t>
            </a:r>
          </a:p>
        </p:txBody>
      </p:sp>
      <p:sp>
        <p:nvSpPr>
          <p:cNvPr id="3" name="Textfeld 2">
            <a:extLst>
              <a:ext uri="{FF2B5EF4-FFF2-40B4-BE49-F238E27FC236}">
                <a16:creationId xmlns:a16="http://schemas.microsoft.com/office/drawing/2014/main" id="{5945303C-750D-9DD5-3491-92E73C2B447B}"/>
              </a:ext>
            </a:extLst>
          </p:cNvPr>
          <p:cNvSpPr txBox="1"/>
          <p:nvPr/>
        </p:nvSpPr>
        <p:spPr>
          <a:xfrm>
            <a:off x="840663" y="729039"/>
            <a:ext cx="5597170" cy="584775"/>
          </a:xfrm>
          <a:prstGeom prst="rect">
            <a:avLst/>
          </a:prstGeom>
          <a:noFill/>
        </p:spPr>
        <p:txBody>
          <a:bodyPr wrap="square" rtlCol="0">
            <a:spAutoFit/>
          </a:bodyPr>
          <a:lstStyle/>
          <a:p>
            <a:r>
              <a:rPr lang="de-DE" sz="3200" b="1" dirty="0">
                <a:effectLst>
                  <a:outerShdw blurRad="38100" dist="38100" dir="2700000" algn="tl">
                    <a:srgbClr val="000000">
                      <a:alpha val="43137"/>
                    </a:srgbClr>
                  </a:outerShdw>
                </a:effectLst>
                <a:latin typeface="OPern sans light"/>
              </a:rPr>
              <a:t>Warum wir?</a:t>
            </a:r>
          </a:p>
        </p:txBody>
      </p:sp>
    </p:spTree>
    <p:extLst>
      <p:ext uri="{BB962C8B-B14F-4D97-AF65-F5344CB8AC3E}">
        <p14:creationId xmlns:p14="http://schemas.microsoft.com/office/powerpoint/2010/main" val="53397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581BA5-35F4-EED9-90D8-285D7DA74CDD}"/>
              </a:ext>
            </a:extLst>
          </p:cNvPr>
          <p:cNvSpPr/>
          <p:nvPr/>
        </p:nvSpPr>
        <p:spPr>
          <a:xfrm>
            <a:off x="0" y="0"/>
            <a:ext cx="12192000" cy="685800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rn sans light"/>
            </a:endParaRPr>
          </a:p>
        </p:txBody>
      </p:sp>
      <p:sp>
        <p:nvSpPr>
          <p:cNvPr id="5" name="Rechteck 4">
            <a:extLst>
              <a:ext uri="{FF2B5EF4-FFF2-40B4-BE49-F238E27FC236}">
                <a16:creationId xmlns:a16="http://schemas.microsoft.com/office/drawing/2014/main" id="{8580BEF0-C39E-6A0B-124D-6270DA767DA8}"/>
              </a:ext>
            </a:extLst>
          </p:cNvPr>
          <p:cNvSpPr/>
          <p:nvPr/>
        </p:nvSpPr>
        <p:spPr>
          <a:xfrm>
            <a:off x="0" y="0"/>
            <a:ext cx="12192000" cy="1115736"/>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effectLst/>
              <a:latin typeface="OPern sans light"/>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041DDCEE-0A09-E398-3B95-361B44101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07" y="3722982"/>
            <a:ext cx="4761905" cy="4761905"/>
          </a:xfrm>
          <a:prstGeom prst="rect">
            <a:avLst/>
          </a:prstGeom>
        </p:spPr>
      </p:pic>
      <p:pic>
        <p:nvPicPr>
          <p:cNvPr id="11" name="Grafik 10">
            <a:extLst>
              <a:ext uri="{FF2B5EF4-FFF2-40B4-BE49-F238E27FC236}">
                <a16:creationId xmlns:a16="http://schemas.microsoft.com/office/drawing/2014/main" id="{FC478729-0A1F-7A10-A740-85947F8EC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196" y="5320945"/>
            <a:ext cx="3306746" cy="3306746"/>
          </a:xfrm>
          <a:prstGeom prst="rect">
            <a:avLst/>
          </a:prstGeom>
        </p:spPr>
      </p:pic>
      <p:pic>
        <p:nvPicPr>
          <p:cNvPr id="9" name="Grafik 8">
            <a:extLst>
              <a:ext uri="{FF2B5EF4-FFF2-40B4-BE49-F238E27FC236}">
                <a16:creationId xmlns:a16="http://schemas.microsoft.com/office/drawing/2014/main" id="{25287B1B-AFD3-9EDA-CD64-DAF68E0FF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172" y="312836"/>
            <a:ext cx="6534684" cy="6534684"/>
          </a:xfrm>
          <a:prstGeom prst="rect">
            <a:avLst/>
          </a:prstGeom>
        </p:spPr>
      </p:pic>
      <p:sp>
        <p:nvSpPr>
          <p:cNvPr id="15" name="Textfeld 14">
            <a:extLst>
              <a:ext uri="{FF2B5EF4-FFF2-40B4-BE49-F238E27FC236}">
                <a16:creationId xmlns:a16="http://schemas.microsoft.com/office/drawing/2014/main" id="{88CE093B-8954-1954-DD31-410E3797FAE8}"/>
              </a:ext>
            </a:extLst>
          </p:cNvPr>
          <p:cNvSpPr txBox="1"/>
          <p:nvPr/>
        </p:nvSpPr>
        <p:spPr>
          <a:xfrm>
            <a:off x="922946" y="2181134"/>
            <a:ext cx="6879364" cy="1200329"/>
          </a:xfrm>
          <a:prstGeom prst="rect">
            <a:avLst/>
          </a:prstGeom>
          <a:noFill/>
        </p:spPr>
        <p:txBody>
          <a:bodyPr wrap="square" rtlCol="0">
            <a:spAutoFit/>
          </a:bodyPr>
          <a:lstStyle/>
          <a:p>
            <a:r>
              <a:rPr lang="de-DE" sz="3600" b="1" dirty="0">
                <a:solidFill>
                  <a:srgbClr val="008854"/>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Mit Euch können wir das Feuer entfachen!</a:t>
            </a:r>
          </a:p>
        </p:txBody>
      </p:sp>
      <p:sp>
        <p:nvSpPr>
          <p:cNvPr id="2" name="Textfeld 1">
            <a:extLst>
              <a:ext uri="{FF2B5EF4-FFF2-40B4-BE49-F238E27FC236}">
                <a16:creationId xmlns:a16="http://schemas.microsoft.com/office/drawing/2014/main" id="{FC509476-FF71-008C-5FBE-2662FB972AA2}"/>
              </a:ext>
            </a:extLst>
          </p:cNvPr>
          <p:cNvSpPr txBox="1"/>
          <p:nvPr/>
        </p:nvSpPr>
        <p:spPr>
          <a:xfrm>
            <a:off x="341832" y="476394"/>
            <a:ext cx="11152261" cy="338554"/>
          </a:xfrm>
          <a:prstGeom prst="rect">
            <a:avLst/>
          </a:prstGeom>
          <a:noFill/>
        </p:spPr>
        <p:txBody>
          <a:bodyPr wrap="square" rtlCol="0">
            <a:spAutoFit/>
          </a:bodyPr>
          <a:lstStyle/>
          <a:p>
            <a:r>
              <a:rPr lang="de-DE"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DJK Diözesanverband Essen e.V. • Planckstr. 42 • 45147 Essen • Tel. +49 201 23 59 60 • Mail: </a:t>
            </a:r>
            <a:r>
              <a:rPr lang="de-DE" sz="16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info@djkessen.de</a:t>
            </a:r>
            <a:endParaRPr lang="de-DE"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fik 5">
            <a:extLst>
              <a:ext uri="{FF2B5EF4-FFF2-40B4-BE49-F238E27FC236}">
                <a16:creationId xmlns:a16="http://schemas.microsoft.com/office/drawing/2014/main" id="{55A20FB7-EB49-E1FE-8AFB-3793A8C78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650" y="4070079"/>
            <a:ext cx="5244178" cy="2308442"/>
          </a:xfrm>
          <a:prstGeom prst="rect">
            <a:avLst/>
          </a:prstGeom>
        </p:spPr>
      </p:pic>
      <p:pic>
        <p:nvPicPr>
          <p:cNvPr id="10" name="Grafik 9">
            <a:extLst>
              <a:ext uri="{FF2B5EF4-FFF2-40B4-BE49-F238E27FC236}">
                <a16:creationId xmlns:a16="http://schemas.microsoft.com/office/drawing/2014/main" id="{8AE794A9-64A9-63D8-FA50-04C800CF0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3903" y="1359678"/>
            <a:ext cx="4440999" cy="4440999"/>
          </a:xfrm>
          <a:prstGeom prst="rect">
            <a:avLst/>
          </a:prstGeom>
        </p:spPr>
      </p:pic>
    </p:spTree>
    <p:extLst>
      <p:ext uri="{BB962C8B-B14F-4D97-AF65-F5344CB8AC3E}">
        <p14:creationId xmlns:p14="http://schemas.microsoft.com/office/powerpoint/2010/main" val="954815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162E98-3ADA-B273-4F31-384A2646BE55}"/>
              </a:ext>
            </a:extLst>
          </p:cNvPr>
          <p:cNvSpPr/>
          <p:nvPr/>
        </p:nvSpPr>
        <p:spPr>
          <a:xfrm>
            <a:off x="0" y="0"/>
            <a:ext cx="12192000" cy="6858000"/>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02E16E-F557-48E6-BDE3-1558EBC578B0}"/>
              </a:ext>
            </a:extLst>
          </p:cNvPr>
          <p:cNvSpPr/>
          <p:nvPr/>
        </p:nvSpPr>
        <p:spPr>
          <a:xfrm>
            <a:off x="210796" y="207235"/>
            <a:ext cx="11770408" cy="6443529"/>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9E4BFE88-66E9-11FC-E495-901C0B2B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8028" y="3815462"/>
            <a:ext cx="2486350" cy="2486350"/>
          </a:xfrm>
          <a:prstGeom prst="rect">
            <a:avLst/>
          </a:prstGeom>
        </p:spPr>
      </p:pic>
      <p:pic>
        <p:nvPicPr>
          <p:cNvPr id="15" name="Grafik 14">
            <a:extLst>
              <a:ext uri="{FF2B5EF4-FFF2-40B4-BE49-F238E27FC236}">
                <a16:creationId xmlns:a16="http://schemas.microsoft.com/office/drawing/2014/main" id="{BB6038AB-770C-D455-5794-0D1C82C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86" y="5405809"/>
            <a:ext cx="2695011" cy="2695011"/>
          </a:xfrm>
          <a:prstGeom prst="rect">
            <a:avLst/>
          </a:prstGeom>
        </p:spPr>
      </p:pic>
      <p:pic>
        <p:nvPicPr>
          <p:cNvPr id="16" name="Grafik 15">
            <a:extLst>
              <a:ext uri="{FF2B5EF4-FFF2-40B4-BE49-F238E27FC236}">
                <a16:creationId xmlns:a16="http://schemas.microsoft.com/office/drawing/2014/main" id="{0B5CA16C-6395-EED5-F4A4-22F2F512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4" y="-1902386"/>
            <a:ext cx="5515155" cy="5515155"/>
          </a:xfrm>
          <a:prstGeom prst="rect">
            <a:avLst/>
          </a:prstGeom>
        </p:spPr>
      </p:pic>
      <p:pic>
        <p:nvPicPr>
          <p:cNvPr id="7" name="Grafik 6">
            <a:extLst>
              <a:ext uri="{FF2B5EF4-FFF2-40B4-BE49-F238E27FC236}">
                <a16:creationId xmlns:a16="http://schemas.microsoft.com/office/drawing/2014/main" id="{9F9F58C6-CDBE-5103-77D6-AFE1FC6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395" y="1167690"/>
            <a:ext cx="2486350" cy="2486350"/>
          </a:xfrm>
          <a:prstGeom prst="rect">
            <a:avLst/>
          </a:prstGeom>
        </p:spPr>
      </p:pic>
      <p:sp>
        <p:nvSpPr>
          <p:cNvPr id="13" name="Textfeld 12">
            <a:extLst>
              <a:ext uri="{FF2B5EF4-FFF2-40B4-BE49-F238E27FC236}">
                <a16:creationId xmlns:a16="http://schemas.microsoft.com/office/drawing/2014/main" id="{D89A95FC-7480-9AE1-E500-BA62DB266ED3}"/>
              </a:ext>
            </a:extLst>
          </p:cNvPr>
          <p:cNvSpPr txBox="1"/>
          <p:nvPr/>
        </p:nvSpPr>
        <p:spPr>
          <a:xfrm>
            <a:off x="851088" y="721412"/>
            <a:ext cx="3485287" cy="523220"/>
          </a:xfrm>
          <a:prstGeom prst="rect">
            <a:avLst/>
          </a:prstGeom>
          <a:noFill/>
        </p:spPr>
        <p:txBody>
          <a:bodyPr wrap="square" rtlCol="0">
            <a:spAutoFit/>
          </a:bodyPr>
          <a:lstStyle/>
          <a:p>
            <a:r>
              <a:rPr lang="de-DE" sz="28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Ansprechpartner</a:t>
            </a:r>
          </a:p>
        </p:txBody>
      </p:sp>
      <p:sp>
        <p:nvSpPr>
          <p:cNvPr id="2" name="Textfeld 1">
            <a:extLst>
              <a:ext uri="{FF2B5EF4-FFF2-40B4-BE49-F238E27FC236}">
                <a16:creationId xmlns:a16="http://schemas.microsoft.com/office/drawing/2014/main" id="{5DBE02DC-E7CF-99A7-E2E7-52CF8A4AF2C5}"/>
              </a:ext>
            </a:extLst>
          </p:cNvPr>
          <p:cNvSpPr txBox="1"/>
          <p:nvPr/>
        </p:nvSpPr>
        <p:spPr>
          <a:xfrm>
            <a:off x="1785328" y="2457435"/>
            <a:ext cx="7947589" cy="2369880"/>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DJK</a:t>
            </a:r>
            <a:r>
              <a:rPr lang="de-DE" dirty="0">
                <a:effectLst>
                  <a:outerShdw blurRad="38100" dist="38100" dir="2700000" algn="tl">
                    <a:srgbClr val="000000">
                      <a:alpha val="43137"/>
                    </a:srgbClr>
                  </a:outerShdw>
                </a:effectLst>
              </a:rPr>
              <a:t> </a:t>
            </a:r>
            <a:r>
              <a:rPr lang="de-DE" b="1" dirty="0">
                <a:latin typeface="Open Sans Light" panose="020B0306030504020204" pitchFamily="34" charset="0"/>
                <a:ea typeface="Open Sans Light" panose="020B0306030504020204" pitchFamily="34" charset="0"/>
                <a:cs typeface="Open Sans Light" panose="020B0306030504020204" pitchFamily="34" charset="0"/>
              </a:rPr>
              <a:t>Diözesanverband Essen e.V</a:t>
            </a:r>
            <a:r>
              <a:rPr lang="de-DE"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Planckstr. 42 // 45147 Essen</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Tel. 	+49 201 23 59 60</a:t>
            </a: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Email: 	</a:t>
            </a:r>
            <a:r>
              <a:rPr lang="de-DE" sz="1400" dirty="0">
                <a:latin typeface="Open Sans Light" panose="020B0306030504020204" pitchFamily="34" charset="0"/>
                <a:ea typeface="Open Sans Light" panose="020B0306030504020204" pitchFamily="34" charset="0"/>
                <a:cs typeface="Open Sans Light" panose="020B0306030504020204" pitchFamily="34" charset="0"/>
                <a:hlinkClick r:id="rId5"/>
              </a:rPr>
              <a:t>info@djkessen.de</a:t>
            </a:r>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Web: 	</a:t>
            </a:r>
            <a:r>
              <a:rPr lang="de-DE" sz="1400" dirty="0">
                <a:latin typeface="Open Sans Light" panose="020B0306030504020204" pitchFamily="34" charset="0"/>
                <a:ea typeface="Open Sans Light" panose="020B0306030504020204" pitchFamily="34" charset="0"/>
                <a:cs typeface="Open Sans Light" panose="020B0306030504020204" pitchFamily="34" charset="0"/>
                <a:hlinkClick r:id="rId6"/>
              </a:rPr>
              <a:t>www.djkessen.de</a:t>
            </a:r>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	</a:t>
            </a:r>
            <a:r>
              <a:rPr lang="de-DE" sz="1400" dirty="0">
                <a:latin typeface="Open Sans Light" panose="020B0306030504020204" pitchFamily="34" charset="0"/>
                <a:ea typeface="Open Sans Light" panose="020B0306030504020204" pitchFamily="34" charset="0"/>
                <a:cs typeface="Open Sans Light" panose="020B0306030504020204" pitchFamily="34" charset="0"/>
                <a:hlinkClick r:id="rId7"/>
              </a:rPr>
              <a:t>www.djk-bundessportfest.de</a:t>
            </a:r>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de-DE"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de-DE" sz="1400" dirty="0">
                <a:latin typeface="Open Sans Light" panose="020B0306030504020204" pitchFamily="34" charset="0"/>
                <a:ea typeface="Open Sans Light" panose="020B0306030504020204" pitchFamily="34" charset="0"/>
                <a:cs typeface="Open Sans Light" panose="020B0306030504020204" pitchFamily="34" charset="0"/>
              </a:rPr>
              <a:t>Bei Facebook: 		bei Instagram:	                 App Bundessportfest		 </a:t>
            </a:r>
          </a:p>
          <a:p>
            <a:endParaRPr lang="de-DE" dirty="0">
              <a:effectLst>
                <a:outerShdw blurRad="38100" dist="38100" dir="2700000" algn="tl">
                  <a:srgbClr val="000000">
                    <a:alpha val="43137"/>
                  </a:srgbClr>
                </a:outerShdw>
              </a:effectLst>
            </a:endParaRPr>
          </a:p>
        </p:txBody>
      </p:sp>
      <p:pic>
        <p:nvPicPr>
          <p:cNvPr id="14" name="Grafik 13">
            <a:extLst>
              <a:ext uri="{FF2B5EF4-FFF2-40B4-BE49-F238E27FC236}">
                <a16:creationId xmlns:a16="http://schemas.microsoft.com/office/drawing/2014/main" id="{ECA194FB-8C6C-1927-A549-F745236C4E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5298" y="4348211"/>
            <a:ext cx="999858" cy="999858"/>
          </a:xfrm>
          <a:prstGeom prst="rect">
            <a:avLst/>
          </a:prstGeom>
        </p:spPr>
      </p:pic>
      <p:pic>
        <p:nvPicPr>
          <p:cNvPr id="18" name="Grafik 17">
            <a:extLst>
              <a:ext uri="{FF2B5EF4-FFF2-40B4-BE49-F238E27FC236}">
                <a16:creationId xmlns:a16="http://schemas.microsoft.com/office/drawing/2014/main" id="{028D5C1F-681E-4573-EC0F-6A3F381816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0364" y="4348211"/>
            <a:ext cx="999858" cy="999858"/>
          </a:xfrm>
          <a:prstGeom prst="rect">
            <a:avLst/>
          </a:prstGeom>
        </p:spPr>
      </p:pic>
      <p:pic>
        <p:nvPicPr>
          <p:cNvPr id="6" name="Grafik 5">
            <a:extLst>
              <a:ext uri="{FF2B5EF4-FFF2-40B4-BE49-F238E27FC236}">
                <a16:creationId xmlns:a16="http://schemas.microsoft.com/office/drawing/2014/main" id="{65A1567F-888D-761C-153F-B5407B36D3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9051" y="4342855"/>
            <a:ext cx="999857" cy="999857"/>
          </a:xfrm>
          <a:prstGeom prst="rect">
            <a:avLst/>
          </a:prstGeom>
        </p:spPr>
      </p:pic>
    </p:spTree>
    <p:extLst>
      <p:ext uri="{BB962C8B-B14F-4D97-AF65-F5344CB8AC3E}">
        <p14:creationId xmlns:p14="http://schemas.microsoft.com/office/powerpoint/2010/main" val="288864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581BA5-35F4-EED9-90D8-285D7DA74CDD}"/>
              </a:ext>
            </a:extLst>
          </p:cNvPr>
          <p:cNvSpPr/>
          <p:nvPr/>
        </p:nvSpPr>
        <p:spPr>
          <a:xfrm>
            <a:off x="0" y="0"/>
            <a:ext cx="12192000" cy="685800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rn sans light"/>
            </a:endParaRPr>
          </a:p>
        </p:txBody>
      </p:sp>
      <p:sp>
        <p:nvSpPr>
          <p:cNvPr id="5" name="Rechteck 4">
            <a:extLst>
              <a:ext uri="{FF2B5EF4-FFF2-40B4-BE49-F238E27FC236}">
                <a16:creationId xmlns:a16="http://schemas.microsoft.com/office/drawing/2014/main" id="{8580BEF0-C39E-6A0B-124D-6270DA767DA8}"/>
              </a:ext>
            </a:extLst>
          </p:cNvPr>
          <p:cNvSpPr/>
          <p:nvPr/>
        </p:nvSpPr>
        <p:spPr>
          <a:xfrm>
            <a:off x="0" y="0"/>
            <a:ext cx="12192000" cy="1115736"/>
          </a:xfrm>
          <a:prstGeom prst="rect">
            <a:avLst/>
          </a:prstGeom>
          <a:solidFill>
            <a:srgbClr val="008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effectLst/>
              <a:latin typeface="OPern sans light"/>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041DDCEE-0A09-E398-3B95-361B44101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07" y="3722982"/>
            <a:ext cx="4761905" cy="4761905"/>
          </a:xfrm>
          <a:prstGeom prst="rect">
            <a:avLst/>
          </a:prstGeom>
        </p:spPr>
      </p:pic>
      <p:pic>
        <p:nvPicPr>
          <p:cNvPr id="11" name="Grafik 10">
            <a:extLst>
              <a:ext uri="{FF2B5EF4-FFF2-40B4-BE49-F238E27FC236}">
                <a16:creationId xmlns:a16="http://schemas.microsoft.com/office/drawing/2014/main" id="{FC478729-0A1F-7A10-A740-85947F8EC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196" y="5320945"/>
            <a:ext cx="3306746" cy="3306746"/>
          </a:xfrm>
          <a:prstGeom prst="rect">
            <a:avLst/>
          </a:prstGeom>
        </p:spPr>
      </p:pic>
      <p:pic>
        <p:nvPicPr>
          <p:cNvPr id="9" name="Grafik 8">
            <a:extLst>
              <a:ext uri="{FF2B5EF4-FFF2-40B4-BE49-F238E27FC236}">
                <a16:creationId xmlns:a16="http://schemas.microsoft.com/office/drawing/2014/main" id="{25287B1B-AFD3-9EDA-CD64-DAF68E0FF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172" y="312836"/>
            <a:ext cx="6534684" cy="6534684"/>
          </a:xfrm>
          <a:prstGeom prst="rect">
            <a:avLst/>
          </a:prstGeom>
        </p:spPr>
      </p:pic>
      <p:sp>
        <p:nvSpPr>
          <p:cNvPr id="15" name="Textfeld 14">
            <a:extLst>
              <a:ext uri="{FF2B5EF4-FFF2-40B4-BE49-F238E27FC236}">
                <a16:creationId xmlns:a16="http://schemas.microsoft.com/office/drawing/2014/main" id="{88CE093B-8954-1954-DD31-410E3797FAE8}"/>
              </a:ext>
            </a:extLst>
          </p:cNvPr>
          <p:cNvSpPr txBox="1"/>
          <p:nvPr/>
        </p:nvSpPr>
        <p:spPr>
          <a:xfrm>
            <a:off x="834824" y="4903605"/>
            <a:ext cx="6879364" cy="1200329"/>
          </a:xfrm>
          <a:prstGeom prst="rect">
            <a:avLst/>
          </a:prstGeom>
          <a:noFill/>
        </p:spPr>
        <p:txBody>
          <a:bodyPr wrap="square" rtlCol="0">
            <a:spAutoFit/>
          </a:bodyPr>
          <a:lstStyle/>
          <a:p>
            <a:r>
              <a:rPr lang="de-DE" sz="3600" b="1" dirty="0">
                <a:solidFill>
                  <a:srgbClr val="008854"/>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Vielen Dank für Eure Aufmerksamkeit!</a:t>
            </a:r>
          </a:p>
        </p:txBody>
      </p:sp>
      <p:sp>
        <p:nvSpPr>
          <p:cNvPr id="2" name="Textfeld 1">
            <a:extLst>
              <a:ext uri="{FF2B5EF4-FFF2-40B4-BE49-F238E27FC236}">
                <a16:creationId xmlns:a16="http://schemas.microsoft.com/office/drawing/2014/main" id="{FC509476-FF71-008C-5FBE-2662FB972AA2}"/>
              </a:ext>
            </a:extLst>
          </p:cNvPr>
          <p:cNvSpPr txBox="1"/>
          <p:nvPr/>
        </p:nvSpPr>
        <p:spPr>
          <a:xfrm>
            <a:off x="341832" y="476394"/>
            <a:ext cx="11152261" cy="338554"/>
          </a:xfrm>
          <a:prstGeom prst="rect">
            <a:avLst/>
          </a:prstGeom>
          <a:noFill/>
        </p:spPr>
        <p:txBody>
          <a:bodyPr wrap="square" rtlCol="0">
            <a:spAutoFit/>
          </a:bodyPr>
          <a:lstStyle/>
          <a:p>
            <a:r>
              <a:rPr lang="de-DE"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DJK Diözesanverband Essen e.V. • Planckstr. 42 • 45147 Essen • Tel. +49 201 23 59 60 Mail:  • info@djkessen.de</a:t>
            </a:r>
          </a:p>
        </p:txBody>
      </p:sp>
      <p:pic>
        <p:nvPicPr>
          <p:cNvPr id="10" name="Grafik 9">
            <a:extLst>
              <a:ext uri="{FF2B5EF4-FFF2-40B4-BE49-F238E27FC236}">
                <a16:creationId xmlns:a16="http://schemas.microsoft.com/office/drawing/2014/main" id="{4827455A-6F9E-1536-609E-EE0A42C03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6212" y="1428572"/>
            <a:ext cx="4288805" cy="4288805"/>
          </a:xfrm>
          <a:prstGeom prst="rect">
            <a:avLst/>
          </a:prstGeom>
        </p:spPr>
      </p:pic>
      <p:sp>
        <p:nvSpPr>
          <p:cNvPr id="12" name="Textfeld 11">
            <a:extLst>
              <a:ext uri="{FF2B5EF4-FFF2-40B4-BE49-F238E27FC236}">
                <a16:creationId xmlns:a16="http://schemas.microsoft.com/office/drawing/2014/main" id="{7C14B7DD-57EA-EE60-F819-710160672147}"/>
              </a:ext>
            </a:extLst>
          </p:cNvPr>
          <p:cNvSpPr txBox="1"/>
          <p:nvPr/>
        </p:nvSpPr>
        <p:spPr>
          <a:xfrm>
            <a:off x="834824" y="2843368"/>
            <a:ext cx="6879364" cy="707886"/>
          </a:xfrm>
          <a:prstGeom prst="rect">
            <a:avLst/>
          </a:prstGeom>
          <a:noFill/>
        </p:spPr>
        <p:txBody>
          <a:bodyPr wrap="square" rtlCol="0">
            <a:spAutoFit/>
          </a:bodyPr>
          <a:lstStyle/>
          <a:p>
            <a:r>
              <a:rPr lang="de-DE" sz="4000" dirty="0">
                <a:latin typeface="Open Sans Light" panose="020B0306030504020204" pitchFamily="34" charset="0"/>
                <a:ea typeface="Open Sans Light" panose="020B0306030504020204" pitchFamily="34" charset="0"/>
                <a:cs typeface="Open Sans Light" panose="020B0306030504020204" pitchFamily="34" charset="0"/>
              </a:rPr>
              <a:t>Noch Fragen??????</a:t>
            </a:r>
          </a:p>
        </p:txBody>
      </p:sp>
    </p:spTree>
    <p:extLst>
      <p:ext uri="{BB962C8B-B14F-4D97-AF65-F5344CB8AC3E}">
        <p14:creationId xmlns:p14="http://schemas.microsoft.com/office/powerpoint/2010/main" val="152502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Breitbild</PresentationFormat>
  <Paragraphs>66</Paragraphs>
  <Slides>9</Slides>
  <Notes>0</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Calibri</vt:lpstr>
      <vt:lpstr>Calibri Light</vt:lpstr>
      <vt:lpstr>Open Sans Light</vt:lpstr>
      <vt:lpstr>Open Sans Light</vt:lpstr>
      <vt:lpstr>OPern sans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Sandy Eichmann</dc:creator>
  <cp:lastModifiedBy>Sandy Eichmann</cp:lastModifiedBy>
  <cp:revision>25</cp:revision>
  <dcterms:created xsi:type="dcterms:W3CDTF">2023-02-03T08:40:47Z</dcterms:created>
  <dcterms:modified xsi:type="dcterms:W3CDTF">2023-05-24T09:39:02Z</dcterms:modified>
</cp:coreProperties>
</file>